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4" r:id="rId2"/>
    <p:sldId id="256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283"/>
    <a:srgbClr val="4F7B8C"/>
    <a:srgbClr val="6389A0"/>
    <a:srgbClr val="9F6C69"/>
    <a:srgbClr val="E09508"/>
    <a:srgbClr val="ED6439"/>
    <a:srgbClr val="F6BEA0"/>
    <a:srgbClr val="E8D6D4"/>
    <a:srgbClr val="51504C"/>
    <a:srgbClr val="293C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90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3E0684C-012B-45F3-9F8B-2C049A56A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F37B55-32C0-61CA-A391-907495831A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0EAA3-D321-44A1-A8BA-F6D938B6F994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28FB9D-34D1-1E37-F509-E72E0450BB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B95F84-8F7C-F79A-E7E8-0AD85C4929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DA4A9-C34F-477C-8F3D-87F3D734B4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565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C22B2-CDA8-41BC-9F16-82845AC62D36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56AFF-EEB9-45E4-BC34-2013EAD95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206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BADBA-A116-4A07-A881-9A6DE66B5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A3E8C-73E5-488C-BE00-B695F4196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1D813-FB4C-42A3-B948-EF1EB00B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8C982-7E9B-4C1E-8126-4C498B0C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739B8-AFB2-4889-9AFD-70059FC7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D42DF-66F0-4E0A-A7C9-D4536927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607F85-4AEC-435B-9758-B386E7A68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B39C0-62CA-4817-99CA-7D7C33A35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5B451-7B82-4D3D-B531-3D585BEE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66F2B7-2CDE-44F0-B4E8-6A9303815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C8E59-4BB8-498A-B03D-6C8031FC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0B732-EB67-4A30-A01A-3AFA6DDE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3EEC06-6A0A-43CC-A27E-43C0154A6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CBEB-7647-4251-9295-45035240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B34B5-7B13-40D2-9D5C-63871D5B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BB112-600C-454C-9F7E-0DA31BEA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4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272B6A-0B03-4D8F-84D1-F9D33378B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365833-78E9-4A87-AD9D-4FDAEB37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1A8EC-B4CD-4877-9EB7-D1803EB93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F10923-DD71-4BD1-99DB-6BB78EAC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B1343-6BF1-4D13-BA6D-7AEEFD15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23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A1C15-ACA7-4CF1-B3FD-AD1D4D281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C6C54-6286-4700-B5AF-E673F626B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44A5D-283D-4353-A925-7869821D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237F1-F3E7-4C81-BB11-C23F6B14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1EEAD-EBB4-4AFF-95E4-7A487342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18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F3E79-DC74-4BCB-B7BC-7172D089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B5522-F702-4EDB-83E8-ABA6269AE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881FE-BE64-48CB-A1D4-D0042DF7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9763D-2DDC-4265-BB82-A84640E9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B2C9C-BC9F-4CBA-A9C7-99FC1559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3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3346C-F614-4215-AAEC-C4A108E3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86D59E-17E0-4936-B493-EB26A5F9D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488B07-D0F9-46FA-96FF-E96BB55E6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60AE29-E6EE-4DB7-97B7-66D4A4910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E1942-F454-4009-A0E9-AB81F9D5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7631F6-8644-4BA2-9E9A-9D1C972D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8D1A4-DB45-4A58-B1AF-0CD3E70F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6E081-0C90-4D91-9AD7-DEF6D7A85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F2AA2A-405C-40DB-BB43-4A29A269A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07FF4-AEA9-40EE-B620-CD623783A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BC4515-48CE-4CB9-9165-5F0417B34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1017CC-3882-4E2B-9F3C-18F17009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8403AC-4BA3-4FE1-ABD6-84404F1B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58F475-A3B8-4242-BE74-74D287A9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39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FE048-842C-4938-9607-1C2C574D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70D9D3-E351-4223-A1F8-47960DE4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C6F84A-B70C-49AD-A8B3-AADC4C5B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5B50F2-D22C-47DC-A0F5-632CB268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63E430-0B7F-4F49-A486-8A8C8878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CB54A-A829-430A-882F-0ECB54F1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9D1811-BB4D-449D-B77E-9E6F60AC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16C5-9E2D-4236-B205-9F63B8A62D1C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7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63E430-0B7F-4F49-A486-8A8C8878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9CB54A-A829-430A-882F-0ECB54F1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9D1811-BB4D-449D-B77E-9E6F60AC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116C5-9E2D-4236-B205-9F63B8A62D1C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1">
                    <a:lumMod val="9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6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3C4E1-D459-4729-A19A-5275E19D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FB4AD-75E6-4FCD-9DFE-84482144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6F482C-B38A-43A5-8695-ACD3670B7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13D76B-BEB9-45FC-B6B6-DD46018D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35257F-DD5C-4F9E-8DCE-A67CBB766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671610-FBE9-4564-B859-A9384BC5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2DD6D4-00EE-4C5D-8629-4A76FDA9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CEB80-5BB6-4292-81DF-6C2A7A7B0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93CE3-D105-4E96-9D3C-9F36DF576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416F6-A6D0-4C5E-A22B-0D2F8B83B48E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F4816-9A4A-4BDD-80BC-73184A170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593C9-84B9-4E5C-9662-AD19AF562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CB40D-8F73-4432-BBAD-E4BFCF5C5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43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025">
            <a:extLst>
              <a:ext uri="{FF2B5EF4-FFF2-40B4-BE49-F238E27FC236}">
                <a16:creationId xmlns:a16="http://schemas.microsoft.com/office/drawing/2014/main" id="{12D3961A-21BA-5577-CC08-B630CDE3200E}"/>
              </a:ext>
            </a:extLst>
          </p:cNvPr>
          <p:cNvPicPr/>
          <p:nvPr/>
        </p:nvPicPr>
        <p:blipFill>
          <a:blip r:embed="rId2">
            <a:lum bright="30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1110" y="2404110"/>
            <a:ext cx="2049780" cy="204978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AB9BE-B381-2AA6-8E89-A294C9BA4CC1}"/>
              </a:ext>
            </a:extLst>
          </p:cNvPr>
          <p:cNvSpPr txBox="1"/>
          <p:nvPr/>
        </p:nvSpPr>
        <p:spPr>
          <a:xfrm>
            <a:off x="3047301" y="4722352"/>
            <a:ext cx="6094602" cy="116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201724599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최경섭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201724561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장희승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지도교수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홍봉희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교수님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3787E3D-9DA8-5408-B121-3D199532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028"/>
            <a:ext cx="12192000" cy="20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6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5.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결과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B9C6B-BA0B-0C98-C356-4745913F1A46}"/>
              </a:ext>
            </a:extLst>
          </p:cNvPr>
          <p:cNvSpPr/>
          <p:nvPr/>
        </p:nvSpPr>
        <p:spPr>
          <a:xfrm>
            <a:off x="609599" y="1121350"/>
            <a:ext cx="8629651" cy="461665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필터링 전후의 </a:t>
            </a:r>
            <a:r>
              <a:rPr lang="ko-KR" altLang="en-US" dirty="0" err="1"/>
              <a:t>별점</a:t>
            </a:r>
            <a:r>
              <a:rPr lang="ko-KR" altLang="en-US" dirty="0"/>
              <a:t> 통계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20255E-4E85-743D-450A-B35BF6967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50" y="1600554"/>
            <a:ext cx="5524816" cy="414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6476A6-A781-5076-A45C-C9D60900D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75" y="1604467"/>
            <a:ext cx="5507799" cy="41321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EDEAFB-1BF9-577D-9365-61B2CAC02C20}"/>
              </a:ext>
            </a:extLst>
          </p:cNvPr>
          <p:cNvSpPr txBox="1"/>
          <p:nvPr/>
        </p:nvSpPr>
        <p:spPr>
          <a:xfrm>
            <a:off x="1001126" y="5620540"/>
            <a:ext cx="470334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300" b="1" dirty="0">
                <a:solidFill>
                  <a:schemeClr val="accent6">
                    <a:lumMod val="75000"/>
                  </a:schemeClr>
                </a:solidFill>
              </a:rPr>
              <a:t>필터링 이전 </a:t>
            </a:r>
            <a:r>
              <a:rPr lang="ko-KR" altLang="en-US" sz="2300" b="1" dirty="0" err="1">
                <a:solidFill>
                  <a:schemeClr val="accent6">
                    <a:lumMod val="75000"/>
                  </a:schemeClr>
                </a:solidFill>
              </a:rPr>
              <a:t>별점</a:t>
            </a:r>
            <a:r>
              <a:rPr lang="ko-KR" altLang="en-US" sz="2300" b="1" dirty="0">
                <a:solidFill>
                  <a:schemeClr val="accent6">
                    <a:lumMod val="75000"/>
                  </a:schemeClr>
                </a:solidFill>
              </a:rPr>
              <a:t> 통계</a:t>
            </a:r>
            <a:r>
              <a:rPr lang="en-US" altLang="ko-KR" sz="23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2300" b="1" dirty="0">
                <a:solidFill>
                  <a:schemeClr val="accent6">
                    <a:lumMod val="75000"/>
                  </a:schemeClr>
                </a:solidFill>
              </a:rPr>
              <a:t>국제 밀면</a:t>
            </a:r>
            <a:r>
              <a:rPr lang="en-US" altLang="ko-KR" sz="23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/>
              <a:t>평균</a:t>
            </a:r>
            <a:r>
              <a:rPr lang="en-US" altLang="ko-KR" dirty="0"/>
              <a:t>: 3.95</a:t>
            </a:r>
          </a:p>
          <a:p>
            <a:pPr lvl="1"/>
            <a:r>
              <a:rPr lang="ko-KR" altLang="en-US" dirty="0"/>
              <a:t>분산</a:t>
            </a:r>
            <a:r>
              <a:rPr lang="en-US" altLang="ko-KR" dirty="0"/>
              <a:t>: 1.91</a:t>
            </a:r>
          </a:p>
          <a:p>
            <a:pPr lvl="1"/>
            <a:r>
              <a:rPr lang="ko-KR" altLang="en-US" dirty="0"/>
              <a:t>표준편차</a:t>
            </a:r>
            <a:r>
              <a:rPr lang="en-US" altLang="ko-KR" dirty="0"/>
              <a:t>: 1.38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BD7030-A249-ACDE-3342-648B07E19B51}"/>
              </a:ext>
            </a:extLst>
          </p:cNvPr>
          <p:cNvSpPr txBox="1"/>
          <p:nvPr/>
        </p:nvSpPr>
        <p:spPr>
          <a:xfrm>
            <a:off x="6508925" y="5620540"/>
            <a:ext cx="470334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300" b="1" dirty="0">
                <a:solidFill>
                  <a:schemeClr val="accent6">
                    <a:lumMod val="75000"/>
                  </a:schemeClr>
                </a:solidFill>
              </a:rPr>
              <a:t>필터링 이후 </a:t>
            </a:r>
            <a:r>
              <a:rPr lang="ko-KR" altLang="en-US" sz="2300" b="1" dirty="0" err="1">
                <a:solidFill>
                  <a:schemeClr val="accent6">
                    <a:lumMod val="75000"/>
                  </a:schemeClr>
                </a:solidFill>
              </a:rPr>
              <a:t>별점</a:t>
            </a:r>
            <a:r>
              <a:rPr lang="ko-KR" altLang="en-US" sz="2300" b="1" dirty="0">
                <a:solidFill>
                  <a:schemeClr val="accent6">
                    <a:lumMod val="75000"/>
                  </a:schemeClr>
                </a:solidFill>
              </a:rPr>
              <a:t> 통계</a:t>
            </a:r>
            <a:r>
              <a:rPr lang="en-US" altLang="ko-KR" sz="23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2300" b="1" dirty="0">
                <a:solidFill>
                  <a:schemeClr val="accent6">
                    <a:lumMod val="75000"/>
                  </a:schemeClr>
                </a:solidFill>
              </a:rPr>
              <a:t>국제 밀면</a:t>
            </a:r>
            <a:r>
              <a:rPr lang="en-US" altLang="ko-KR" sz="23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ko-KR" altLang="en-US" dirty="0"/>
              <a:t>평균</a:t>
            </a:r>
            <a:r>
              <a:rPr lang="en-US" altLang="ko-KR" dirty="0"/>
              <a:t>: 4.39</a:t>
            </a:r>
          </a:p>
          <a:p>
            <a:pPr lvl="1"/>
            <a:r>
              <a:rPr lang="ko-KR" altLang="en-US" dirty="0"/>
              <a:t>분산</a:t>
            </a:r>
            <a:r>
              <a:rPr lang="en-US" altLang="ko-KR" dirty="0"/>
              <a:t>: 0.97</a:t>
            </a:r>
          </a:p>
          <a:p>
            <a:pPr lvl="1"/>
            <a:r>
              <a:rPr lang="ko-KR" altLang="en-US" dirty="0"/>
              <a:t>표준편차</a:t>
            </a:r>
            <a:r>
              <a:rPr lang="en-US" altLang="ko-KR" dirty="0"/>
              <a:t>: 0.98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59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5.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결과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B530EE8-7AE0-2ECC-4DDC-39507F967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474652"/>
              </p:ext>
            </p:extLst>
          </p:nvPr>
        </p:nvGraphicFramePr>
        <p:xfrm>
          <a:off x="2567043" y="1257612"/>
          <a:ext cx="7057914" cy="4342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8360">
                  <a:extLst>
                    <a:ext uri="{9D8B030D-6E8A-4147-A177-3AD203B41FA5}">
                      <a16:colId xmlns:a16="http://schemas.microsoft.com/office/drawing/2014/main" val="2676246742"/>
                    </a:ext>
                  </a:extLst>
                </a:gridCol>
                <a:gridCol w="1908914">
                  <a:extLst>
                    <a:ext uri="{9D8B030D-6E8A-4147-A177-3AD203B41FA5}">
                      <a16:colId xmlns:a16="http://schemas.microsoft.com/office/drawing/2014/main" val="404777933"/>
                    </a:ext>
                  </a:extLst>
                </a:gridCol>
                <a:gridCol w="2120640">
                  <a:extLst>
                    <a:ext uri="{9D8B030D-6E8A-4147-A177-3AD203B41FA5}">
                      <a16:colId xmlns:a16="http://schemas.microsoft.com/office/drawing/2014/main" val="3874401130"/>
                    </a:ext>
                  </a:extLst>
                </a:gridCol>
              </a:tblGrid>
              <a:tr h="3983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음식점 이름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구글 맵 평점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프로젝트 평점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811277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고옥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4.20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4.63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7968927"/>
                  </a:ext>
                </a:extLst>
              </a:tr>
              <a:tr h="3983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영진돼지국밥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4.50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4.60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4083826"/>
                  </a:ext>
                </a:extLst>
              </a:tr>
              <a:tr h="3983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 dirty="0" err="1">
                          <a:effectLst/>
                        </a:rPr>
                        <a:t>톤쇼우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4.60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4.60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4996557"/>
                  </a:ext>
                </a:extLst>
              </a:tr>
              <a:tr h="3983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사까에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4.60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4.54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9391148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이재모 피자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4.40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4.53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821955"/>
                  </a:ext>
                </a:extLst>
              </a:tr>
              <a:tr h="3983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냉수탕가든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4.20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4.53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1186908"/>
                  </a:ext>
                </a:extLst>
              </a:tr>
              <a:tr h="3983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고향카츠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4.30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4.51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2129623"/>
                  </a:ext>
                </a:extLst>
              </a:tr>
              <a:tr h="3983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해목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4.30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4.49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083688"/>
                  </a:ext>
                </a:extLst>
              </a:tr>
              <a:tr h="3854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평사리순두부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4.30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4.48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5709257"/>
                  </a:ext>
                </a:extLst>
              </a:tr>
              <a:tr h="3983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금수복국 해운대본점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4.10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4.47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0088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DE025AB-344E-479A-C397-166D5C396351}"/>
              </a:ext>
            </a:extLst>
          </p:cNvPr>
          <p:cNvSpPr/>
          <p:nvPr/>
        </p:nvSpPr>
        <p:spPr>
          <a:xfrm>
            <a:off x="2776537" y="5956298"/>
            <a:ext cx="6638926" cy="361950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상위 </a:t>
            </a:r>
            <a:r>
              <a:rPr lang="en-US" altLang="ko-KR" dirty="0"/>
              <a:t>10</a:t>
            </a:r>
            <a:r>
              <a:rPr lang="ko-KR" altLang="en-US" dirty="0"/>
              <a:t>개 음식점의 최신 리뷰 평점 비교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구글 맵 </a:t>
            </a:r>
            <a:r>
              <a:rPr lang="en-US" altLang="ko-KR" dirty="0"/>
              <a:t>vs </a:t>
            </a:r>
            <a:r>
              <a:rPr lang="ko-KR" altLang="en-US" dirty="0"/>
              <a:t>해당 서비스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26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F35CCD-D676-4109-AF4D-95299A224503}"/>
              </a:ext>
            </a:extLst>
          </p:cNvPr>
          <p:cNvSpPr txBox="1"/>
          <p:nvPr/>
        </p:nvSpPr>
        <p:spPr>
          <a:xfrm>
            <a:off x="1320900" y="418068"/>
            <a:ext cx="36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864E8-13B8-4523-B378-47451F80EFB9}"/>
              </a:ext>
            </a:extLst>
          </p:cNvPr>
          <p:cNvSpPr txBox="1"/>
          <p:nvPr/>
        </p:nvSpPr>
        <p:spPr>
          <a:xfrm>
            <a:off x="850900" y="1143953"/>
            <a:ext cx="34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8FC51-BC05-4F2C-A255-2113C9BFB744}"/>
              </a:ext>
            </a:extLst>
          </p:cNvPr>
          <p:cNvSpPr txBox="1"/>
          <p:nvPr/>
        </p:nvSpPr>
        <p:spPr>
          <a:xfrm>
            <a:off x="1540498" y="1211084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</a:rPr>
              <a:t>개요  및  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9A108-AD50-4675-8D4F-C484D9ADAC00}"/>
              </a:ext>
            </a:extLst>
          </p:cNvPr>
          <p:cNvSpPr txBox="1"/>
          <p:nvPr/>
        </p:nvSpPr>
        <p:spPr>
          <a:xfrm>
            <a:off x="848495" y="2130847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0695E-D2D5-44BA-AEFC-0FFC1103690A}"/>
              </a:ext>
            </a:extLst>
          </p:cNvPr>
          <p:cNvSpPr txBox="1"/>
          <p:nvPr/>
        </p:nvSpPr>
        <p:spPr>
          <a:xfrm>
            <a:off x="1540498" y="2192402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</a:rPr>
              <a:t>데이터  수집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E9614E-6ED2-488A-8EFB-3BDD76E13C6A}"/>
              </a:ext>
            </a:extLst>
          </p:cNvPr>
          <p:cNvSpPr txBox="1"/>
          <p:nvPr/>
        </p:nvSpPr>
        <p:spPr>
          <a:xfrm>
            <a:off x="848495" y="3117741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62CFA-79B6-4CB0-A2AC-4D85785785E9}"/>
              </a:ext>
            </a:extLst>
          </p:cNvPr>
          <p:cNvSpPr txBox="1"/>
          <p:nvPr/>
        </p:nvSpPr>
        <p:spPr>
          <a:xfrm>
            <a:off x="1512923" y="317929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</a:rPr>
              <a:t>감성 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2ECF79-CD0A-4B99-A17C-2C59C5D2534E}"/>
              </a:ext>
            </a:extLst>
          </p:cNvPr>
          <p:cNvSpPr txBox="1"/>
          <p:nvPr/>
        </p:nvSpPr>
        <p:spPr>
          <a:xfrm>
            <a:off x="824711" y="4104635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0C0053-63AD-485D-A6D8-81B5FFA4DB78}"/>
              </a:ext>
            </a:extLst>
          </p:cNvPr>
          <p:cNvSpPr txBox="1"/>
          <p:nvPr/>
        </p:nvSpPr>
        <p:spPr>
          <a:xfrm>
            <a:off x="1509823" y="4166190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</a:rPr>
              <a:t>리뷰  필터링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90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78110-82BE-BF8B-12BD-0A8EEECD1F9A}"/>
              </a:ext>
            </a:extLst>
          </p:cNvPr>
          <p:cNvSpPr txBox="1"/>
          <p:nvPr/>
        </p:nvSpPr>
        <p:spPr>
          <a:xfrm>
            <a:off x="819168" y="509205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D5AC1-0DF2-6D4E-4645-61B1A44317C0}"/>
              </a:ext>
            </a:extLst>
          </p:cNvPr>
          <p:cNvSpPr txBox="1"/>
          <p:nvPr/>
        </p:nvSpPr>
        <p:spPr>
          <a:xfrm>
            <a:off x="1540497" y="515361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>
                    <a:lumMod val="95000"/>
                  </a:schemeClr>
                </a:solidFill>
              </a:rPr>
              <a:t>결과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8DA34-BCA1-3730-A2E1-11450F93F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82" y="11906"/>
            <a:ext cx="8723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1.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개요 및 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51E159-9FEB-4F0C-7146-CB64671CF783}"/>
              </a:ext>
            </a:extLst>
          </p:cNvPr>
          <p:cNvSpPr/>
          <p:nvPr/>
        </p:nvSpPr>
        <p:spPr>
          <a:xfrm>
            <a:off x="1974850" y="1485972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허위 리뷰 필터링을 통해 신뢰할 수 있는 리뷰와 평점 서비스를 제공해보자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B9C6B-BA0B-0C98-C356-4745913F1A46}"/>
              </a:ext>
            </a:extLst>
          </p:cNvPr>
          <p:cNvSpPr/>
          <p:nvPr/>
        </p:nvSpPr>
        <p:spPr>
          <a:xfrm>
            <a:off x="1974850" y="3429000"/>
            <a:ext cx="8242300" cy="1044000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서비스는 허위 리뷰를 필터링하지 않고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집계를 통해 정보를 제공하는 신뢰할 수 있는 데이터를 제공하지 못함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B422C9-5A15-76A8-1DEA-6E67F3163370}"/>
              </a:ext>
            </a:extLst>
          </p:cNvPr>
          <p:cNvSpPr/>
          <p:nvPr/>
        </p:nvSpPr>
        <p:spPr>
          <a:xfrm>
            <a:off x="1974850" y="4473000"/>
            <a:ext cx="8242300" cy="1044000"/>
          </a:xfrm>
          <a:prstGeom prst="rect">
            <a:avLst/>
          </a:prstGeom>
          <a:solidFill>
            <a:srgbClr val="4072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해결을 해소하고자 데이터 수집 및 감성 분석을 활용한 허위 리뷰 필터링 기준을 정립하여 사용자에게 신뢰성 높은 정보를 제공하고자 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76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데이터 수집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B9C6B-BA0B-0C98-C356-4745913F1A46}"/>
              </a:ext>
            </a:extLst>
          </p:cNvPr>
          <p:cNvSpPr/>
          <p:nvPr/>
        </p:nvSpPr>
        <p:spPr>
          <a:xfrm>
            <a:off x="609599" y="1121350"/>
            <a:ext cx="8629651" cy="1044000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Selenium </a:t>
            </a:r>
            <a:r>
              <a:rPr lang="ko-KR" altLang="en-US" dirty="0"/>
              <a:t>패키지와 </a:t>
            </a:r>
            <a:r>
              <a:rPr lang="en-US" altLang="ko-KR" dirty="0" err="1"/>
              <a:t>PyAutoGUI</a:t>
            </a:r>
            <a:r>
              <a:rPr lang="en-US" altLang="ko-KR" dirty="0"/>
              <a:t> </a:t>
            </a:r>
            <a:r>
              <a:rPr lang="ko-KR" altLang="en-US" dirty="0"/>
              <a:t>패키지를 사용하여 </a:t>
            </a:r>
            <a:r>
              <a:rPr lang="en-US" altLang="ko-KR" dirty="0"/>
              <a:t>Chrome </a:t>
            </a:r>
            <a:r>
              <a:rPr lang="ko-KR" altLang="en-US" dirty="0"/>
              <a:t>원격 구동을 실시한다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구글 맵 데이터를 기준으로 </a:t>
            </a:r>
            <a:r>
              <a:rPr lang="ko-KR" altLang="en-US" dirty="0" err="1"/>
              <a:t>크롤링을</a:t>
            </a:r>
            <a:r>
              <a:rPr lang="ko-KR" altLang="en-US" dirty="0"/>
              <a:t> 진행했으며</a:t>
            </a:r>
            <a:r>
              <a:rPr lang="en-US" altLang="ko-KR" dirty="0"/>
              <a:t>, </a:t>
            </a:r>
            <a:r>
              <a:rPr lang="ko-KR" altLang="en-US" dirty="0"/>
              <a:t>검색 키워드는 </a:t>
            </a:r>
            <a:r>
              <a:rPr lang="en-US" altLang="ko-KR" dirty="0"/>
              <a:t>‘</a:t>
            </a:r>
            <a:r>
              <a:rPr lang="ko-KR" altLang="en-US" dirty="0"/>
              <a:t>부산 맛집</a:t>
            </a:r>
            <a:r>
              <a:rPr lang="en-US" altLang="ko-KR" dirty="0"/>
              <a:t>＇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0A7B26-6851-EB87-625D-B2CF5F09D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55" y="2530846"/>
            <a:ext cx="2477673" cy="37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4EA5AA-4692-6EA5-5451-1B8CADCF25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942" y="2530846"/>
            <a:ext cx="5410664" cy="131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9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데이터 수집</a:t>
            </a:r>
          </a:p>
        </p:txBody>
      </p:sp>
      <p:pic>
        <p:nvPicPr>
          <p:cNvPr id="5" name="KakaoTalk_20221013_020143412">
            <a:hlinkClick r:id="" action="ppaction://media"/>
            <a:extLst>
              <a:ext uri="{FF2B5EF4-FFF2-40B4-BE49-F238E27FC236}">
                <a16:creationId xmlns:a16="http://schemas.microsoft.com/office/drawing/2014/main" id="{76607C4D-8779-4002-1F09-D261623A41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5482" y="1047547"/>
            <a:ext cx="9701036" cy="54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6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감성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B9C6B-BA0B-0C98-C356-4745913F1A46}"/>
              </a:ext>
            </a:extLst>
          </p:cNvPr>
          <p:cNvSpPr/>
          <p:nvPr/>
        </p:nvSpPr>
        <p:spPr>
          <a:xfrm>
            <a:off x="609599" y="1121350"/>
            <a:ext cx="8629651" cy="1044000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리뷰 속 키워드를 부정</a:t>
            </a:r>
            <a:r>
              <a:rPr lang="en-US" altLang="ko-KR" dirty="0"/>
              <a:t>(0) / </a:t>
            </a:r>
            <a:r>
              <a:rPr lang="ko-KR" altLang="en-US" dirty="0"/>
              <a:t>긍정</a:t>
            </a:r>
            <a:r>
              <a:rPr lang="en-US" altLang="ko-KR" dirty="0"/>
              <a:t>(1)</a:t>
            </a:r>
            <a:r>
              <a:rPr lang="ko-KR" altLang="en-US" dirty="0"/>
              <a:t>로 구분하여 감성 값을 부여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편향된 결과 보안을 위한 </a:t>
            </a:r>
            <a:r>
              <a:rPr lang="en-US" altLang="ko-KR" dirty="0"/>
              <a:t>2</a:t>
            </a:r>
            <a:r>
              <a:rPr lang="ko-KR" altLang="en-US" dirty="0"/>
              <a:t>차 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8D7896-7F6B-84EA-2ED9-4A895F75E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69" y="2714633"/>
            <a:ext cx="2987571" cy="3022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A951DC-F685-4522-D0BB-1473BDC0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861" y="2715405"/>
            <a:ext cx="2987571" cy="30212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EA9BC7D-AC6F-C73E-2B79-3D32928C239C}"/>
              </a:ext>
            </a:extLst>
          </p:cNvPr>
          <p:cNvSpPr/>
          <p:nvPr/>
        </p:nvSpPr>
        <p:spPr>
          <a:xfrm>
            <a:off x="2081179" y="5898006"/>
            <a:ext cx="2038350" cy="665805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차 학습 </a:t>
            </a:r>
            <a:r>
              <a:rPr lang="ko-KR" altLang="en-US" dirty="0" err="1"/>
              <a:t>히트맵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A3B094-0E58-446D-C5DB-FCFDF8F763D5}"/>
              </a:ext>
            </a:extLst>
          </p:cNvPr>
          <p:cNvSpPr/>
          <p:nvPr/>
        </p:nvSpPr>
        <p:spPr>
          <a:xfrm>
            <a:off x="8220075" y="5898005"/>
            <a:ext cx="2038350" cy="665805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차 학습 </a:t>
            </a:r>
            <a:r>
              <a:rPr lang="ko-KR" altLang="en-US" dirty="0" err="1"/>
              <a:t>히트맵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91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3.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감성 분석</a:t>
            </a:r>
          </a:p>
        </p:txBody>
      </p:sp>
      <p:pic>
        <p:nvPicPr>
          <p:cNvPr id="2" name="KakaoTalk_20221013_020153380">
            <a:hlinkClick r:id="" action="ppaction://media"/>
            <a:extLst>
              <a:ext uri="{FF2B5EF4-FFF2-40B4-BE49-F238E27FC236}">
                <a16:creationId xmlns:a16="http://schemas.microsoft.com/office/drawing/2014/main" id="{5D951AE5-2A72-09A5-CE10-580D076752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5482" y="1047545"/>
            <a:ext cx="9701035" cy="54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43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리뷰 필터링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B9C6B-BA0B-0C98-C356-4745913F1A46}"/>
              </a:ext>
            </a:extLst>
          </p:cNvPr>
          <p:cNvSpPr/>
          <p:nvPr/>
        </p:nvSpPr>
        <p:spPr>
          <a:xfrm>
            <a:off x="609599" y="1121350"/>
            <a:ext cx="8629651" cy="461665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리뷰 필터링 기준과 예시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FD85EF-BA6C-4B66-C4E9-6427432E8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79131"/>
              </p:ext>
            </p:extLst>
          </p:nvPr>
        </p:nvGraphicFramePr>
        <p:xfrm>
          <a:off x="2894531" y="2567938"/>
          <a:ext cx="6402938" cy="14178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6852">
                  <a:extLst>
                    <a:ext uri="{9D8B030D-6E8A-4147-A177-3AD203B41FA5}">
                      <a16:colId xmlns:a16="http://schemas.microsoft.com/office/drawing/2014/main" val="208422696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179474323"/>
                    </a:ext>
                  </a:extLst>
                </a:gridCol>
                <a:gridCol w="566171">
                  <a:extLst>
                    <a:ext uri="{9D8B030D-6E8A-4147-A177-3AD203B41FA5}">
                      <a16:colId xmlns:a16="http://schemas.microsoft.com/office/drawing/2014/main" val="306403516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7882002"/>
                    </a:ext>
                  </a:extLst>
                </a:gridCol>
                <a:gridCol w="3111500">
                  <a:extLst>
                    <a:ext uri="{9D8B030D-6E8A-4147-A177-3AD203B41FA5}">
                      <a16:colId xmlns:a16="http://schemas.microsoft.com/office/drawing/2014/main" val="210760425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405413857"/>
                    </a:ext>
                  </a:extLst>
                </a:gridCol>
                <a:gridCol w="512815">
                  <a:extLst>
                    <a:ext uri="{9D8B030D-6E8A-4147-A177-3AD203B41FA5}">
                      <a16:colId xmlns:a16="http://schemas.microsoft.com/office/drawing/2014/main" val="2015559236"/>
                    </a:ext>
                  </a:extLst>
                </a:gridCol>
              </a:tblGrid>
              <a:tr h="4129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Number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score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date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ers_review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content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명사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형용사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동사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부사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3793314"/>
                  </a:ext>
                </a:extLst>
              </a:tr>
              <a:tr h="20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</a:rPr>
                        <a:t>시간 전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</a:rPr>
                        <a:t>제가 먹어본 국밥 중에 제일 맛있는 곳입니다</a:t>
                      </a: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. </a:t>
                      </a: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</a:rPr>
                        <a:t>강추</a:t>
                      </a: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!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0.57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0.14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179412"/>
                  </a:ext>
                </a:extLst>
              </a:tr>
              <a:tr h="20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r>
                        <a:rPr lang="ko-KR" sz="900" kern="100">
                          <a:effectLst/>
                        </a:rPr>
                        <a:t>일 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맛있어요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3369132"/>
                  </a:ext>
                </a:extLst>
              </a:tr>
              <a:tr h="20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r>
                        <a:rPr lang="ko-KR" sz="900" kern="100">
                          <a:effectLst/>
                        </a:rPr>
                        <a:t>일 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37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오랜만에 갔다왔습니다</a:t>
                      </a:r>
                      <a:r>
                        <a:rPr lang="en-US" sz="900" kern="100">
                          <a:effectLst/>
                        </a:rPr>
                        <a:t>. </a:t>
                      </a:r>
                      <a:r>
                        <a:rPr lang="ko-KR" sz="900" kern="100">
                          <a:effectLst/>
                        </a:rPr>
                        <a:t>늘 번창하세요</a:t>
                      </a:r>
                      <a:r>
                        <a:rPr lang="en-US" sz="900" kern="100">
                          <a:effectLst/>
                        </a:rPr>
                        <a:t>. </a:t>
                      </a:r>
                      <a:r>
                        <a:rPr lang="ko-KR" sz="900" kern="100">
                          <a:effectLst/>
                        </a:rPr>
                        <a:t>감사합니다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0.27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0.36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0296502"/>
                  </a:ext>
                </a:extLst>
              </a:tr>
              <a:tr h="20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2</a:t>
                      </a:r>
                      <a:r>
                        <a:rPr lang="ko-KR" sz="900" kern="100">
                          <a:effectLst/>
                        </a:rPr>
                        <a:t>년 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98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적당히 매콤하고 감칠맛나고 맛있게 잘먹었습니다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0.44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0.22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9464587"/>
                  </a:ext>
                </a:extLst>
              </a:tr>
              <a:tr h="200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7</a:t>
                      </a:r>
                      <a:r>
                        <a:rPr lang="ko-KR" sz="900" kern="100">
                          <a:effectLst/>
                        </a:rPr>
                        <a:t>일 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맛이 없는데 줄서는거 이해불가 피순대 진짜 아닌듯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992080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9EC5DEB-DB73-C9B0-243D-B5C24B30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97303"/>
              </p:ext>
            </p:extLst>
          </p:nvPr>
        </p:nvGraphicFramePr>
        <p:xfrm>
          <a:off x="2828556" y="4575848"/>
          <a:ext cx="6534887" cy="11665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6473">
                  <a:extLst>
                    <a:ext uri="{9D8B030D-6E8A-4147-A177-3AD203B41FA5}">
                      <a16:colId xmlns:a16="http://schemas.microsoft.com/office/drawing/2014/main" val="759826152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388676962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811868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0672807"/>
                    </a:ext>
                  </a:extLst>
                </a:gridCol>
                <a:gridCol w="3136900">
                  <a:extLst>
                    <a:ext uri="{9D8B030D-6E8A-4147-A177-3AD203B41FA5}">
                      <a16:colId xmlns:a16="http://schemas.microsoft.com/office/drawing/2014/main" val="1766623395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4035581494"/>
                    </a:ext>
                  </a:extLst>
                </a:gridCol>
                <a:gridCol w="500114">
                  <a:extLst>
                    <a:ext uri="{9D8B030D-6E8A-4147-A177-3AD203B41FA5}">
                      <a16:colId xmlns:a16="http://schemas.microsoft.com/office/drawing/2014/main" val="2238370465"/>
                    </a:ext>
                  </a:extLst>
                </a:gridCol>
              </a:tblGrid>
              <a:tr h="3958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Number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score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date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ers_review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content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명사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형용사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동사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부사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326930"/>
                  </a:ext>
                </a:extLst>
              </a:tr>
              <a:tr h="19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r>
                        <a:rPr lang="ko-KR" sz="900" kern="100">
                          <a:effectLst/>
                        </a:rPr>
                        <a:t>일 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맛있어요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2008085"/>
                  </a:ext>
                </a:extLst>
              </a:tr>
              <a:tr h="19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r>
                        <a:rPr lang="ko-KR" sz="900" kern="100">
                          <a:effectLst/>
                        </a:rPr>
                        <a:t>일 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37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오랜만에 갔다왔습니다</a:t>
                      </a:r>
                      <a:r>
                        <a:rPr lang="en-US" sz="900" kern="100">
                          <a:effectLst/>
                        </a:rPr>
                        <a:t>. </a:t>
                      </a:r>
                      <a:r>
                        <a:rPr lang="ko-KR" sz="900" kern="100">
                          <a:effectLst/>
                        </a:rPr>
                        <a:t>늘 번창하세요</a:t>
                      </a:r>
                      <a:r>
                        <a:rPr lang="en-US" sz="900" kern="100">
                          <a:effectLst/>
                        </a:rPr>
                        <a:t>. </a:t>
                      </a:r>
                      <a:r>
                        <a:rPr lang="ko-KR" sz="900" kern="100">
                          <a:effectLst/>
                        </a:rPr>
                        <a:t>감사합니다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0.27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0.36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7151444"/>
                  </a:ext>
                </a:extLst>
              </a:tr>
              <a:tr h="19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</a:rPr>
                        <a:t>년 전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98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</a:rPr>
                        <a:t>적당히 매콤하고 </a:t>
                      </a:r>
                      <a:r>
                        <a:rPr lang="ko-KR" sz="900" kern="100" dirty="0" err="1">
                          <a:solidFill>
                            <a:schemeClr val="bg1"/>
                          </a:solidFill>
                          <a:effectLst/>
                        </a:rPr>
                        <a:t>감칠맛나고</a:t>
                      </a:r>
                      <a:r>
                        <a:rPr lang="ko-KR" sz="900" kern="100" dirty="0">
                          <a:solidFill>
                            <a:schemeClr val="bg1"/>
                          </a:solidFill>
                          <a:effectLst/>
                        </a:rPr>
                        <a:t> 맛있게 </a:t>
                      </a:r>
                      <a:r>
                        <a:rPr lang="ko-KR" sz="900" kern="100" dirty="0" err="1">
                          <a:solidFill>
                            <a:schemeClr val="bg1"/>
                          </a:solidFill>
                          <a:effectLst/>
                        </a:rPr>
                        <a:t>잘먹었습니다</a:t>
                      </a: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0.44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chemeClr val="bg1"/>
                          </a:solidFill>
                          <a:effectLst/>
                        </a:rPr>
                        <a:t>0.22</a:t>
                      </a:r>
                      <a:endParaRPr lang="ko-KR" sz="1100" kern="1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76521"/>
                  </a:ext>
                </a:extLst>
              </a:tr>
              <a:tr h="19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7</a:t>
                      </a:r>
                      <a:r>
                        <a:rPr lang="ko-KR" sz="900" kern="100">
                          <a:effectLst/>
                        </a:rPr>
                        <a:t>일 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맛이 없는데 줄서는거 이해불가 피순대 진짜 아닌듯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529792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65265C78-C057-20F6-94A4-73C926E88928}"/>
              </a:ext>
            </a:extLst>
          </p:cNvPr>
          <p:cNvSpPr/>
          <p:nvPr/>
        </p:nvSpPr>
        <p:spPr>
          <a:xfrm>
            <a:off x="5076825" y="4059620"/>
            <a:ext cx="2133600" cy="361950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리뷰 개수 </a:t>
            </a:r>
            <a:r>
              <a:rPr lang="en-US" altLang="ko-KR" dirty="0"/>
              <a:t>3</a:t>
            </a:r>
            <a:r>
              <a:rPr lang="ko-KR" altLang="en-US" dirty="0"/>
              <a:t>개 미만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2EDBB6-582F-2016-19BD-05F6EE5C55AE}"/>
              </a:ext>
            </a:extLst>
          </p:cNvPr>
          <p:cNvSpPr/>
          <p:nvPr/>
        </p:nvSpPr>
        <p:spPr>
          <a:xfrm>
            <a:off x="5029199" y="5775325"/>
            <a:ext cx="2133600" cy="361950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년 이상 지난 리뷰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F010B9-316B-C155-2FE9-61D6EC9CB29C}"/>
              </a:ext>
            </a:extLst>
          </p:cNvPr>
          <p:cNvSpPr/>
          <p:nvPr/>
        </p:nvSpPr>
        <p:spPr>
          <a:xfrm>
            <a:off x="4924424" y="1564404"/>
            <a:ext cx="2133600" cy="361950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크롤링</a:t>
            </a:r>
            <a:r>
              <a:rPr lang="ko-KR" altLang="en-US" dirty="0"/>
              <a:t> 단계</a:t>
            </a:r>
          </a:p>
        </p:txBody>
      </p:sp>
    </p:spTree>
    <p:extLst>
      <p:ext uri="{BB962C8B-B14F-4D97-AF65-F5344CB8AC3E}">
        <p14:creationId xmlns:p14="http://schemas.microsoft.com/office/powerpoint/2010/main" val="30881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A26A66-EFB6-4A5C-9878-5AAAE028E7EE}"/>
              </a:ext>
            </a:extLst>
          </p:cNvPr>
          <p:cNvCxnSpPr/>
          <p:nvPr/>
        </p:nvCxnSpPr>
        <p:spPr>
          <a:xfrm>
            <a:off x="609600" y="9017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7EC0D-1791-42EE-80A6-52916561B42D}"/>
              </a:ext>
            </a:extLst>
          </p:cNvPr>
          <p:cNvSpPr txBox="1"/>
          <p:nvPr/>
        </p:nvSpPr>
        <p:spPr>
          <a:xfrm>
            <a:off x="609600" y="29418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</a:rPr>
              <a:t>리뷰 필터링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B9C6B-BA0B-0C98-C356-4745913F1A46}"/>
              </a:ext>
            </a:extLst>
          </p:cNvPr>
          <p:cNvSpPr/>
          <p:nvPr/>
        </p:nvSpPr>
        <p:spPr>
          <a:xfrm>
            <a:off x="609599" y="1121350"/>
            <a:ext cx="8629651" cy="461665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리뷰 필터링 기준과 예시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265C78-C057-20F6-94A4-73C926E88928}"/>
              </a:ext>
            </a:extLst>
          </p:cNvPr>
          <p:cNvSpPr/>
          <p:nvPr/>
        </p:nvSpPr>
        <p:spPr>
          <a:xfrm>
            <a:off x="4838698" y="2999924"/>
            <a:ext cx="2305052" cy="361950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리뷰 길이 </a:t>
            </a:r>
            <a:r>
              <a:rPr lang="en-US" altLang="ko-KR" dirty="0"/>
              <a:t>10</a:t>
            </a:r>
            <a:r>
              <a:rPr lang="ko-KR" altLang="en-US" dirty="0"/>
              <a:t>자 미만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2EDBB6-582F-2016-19BD-05F6EE5C55AE}"/>
              </a:ext>
            </a:extLst>
          </p:cNvPr>
          <p:cNvSpPr/>
          <p:nvPr/>
        </p:nvSpPr>
        <p:spPr>
          <a:xfrm>
            <a:off x="4738685" y="4335729"/>
            <a:ext cx="2714624" cy="361950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명사</a:t>
            </a:r>
            <a:r>
              <a:rPr lang="en-US" altLang="ko-KR" dirty="0"/>
              <a:t>+</a:t>
            </a:r>
            <a:r>
              <a:rPr lang="ko-KR" altLang="en-US" dirty="0"/>
              <a:t>형용사</a:t>
            </a:r>
            <a:r>
              <a:rPr lang="en-US" altLang="ko-KR" dirty="0"/>
              <a:t>&lt;</a:t>
            </a:r>
            <a:r>
              <a:rPr lang="ko-KR" altLang="en-US" dirty="0"/>
              <a:t>동사</a:t>
            </a:r>
            <a:r>
              <a:rPr lang="en-US" altLang="ko-KR" dirty="0"/>
              <a:t>+</a:t>
            </a:r>
            <a:r>
              <a:rPr lang="ko-KR" altLang="en-US" dirty="0"/>
              <a:t>부사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F010B9-316B-C155-2FE9-61D6EC9CB29C}"/>
              </a:ext>
            </a:extLst>
          </p:cNvPr>
          <p:cNvSpPr/>
          <p:nvPr/>
        </p:nvSpPr>
        <p:spPr>
          <a:xfrm>
            <a:off x="4924424" y="1564404"/>
            <a:ext cx="2133600" cy="361950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전처리</a:t>
            </a:r>
            <a:r>
              <a:rPr lang="ko-KR" altLang="en-US" dirty="0"/>
              <a:t> 단계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20631D-33E2-33B3-7ADA-4ABEA2679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50395"/>
              </p:ext>
            </p:extLst>
          </p:nvPr>
        </p:nvGraphicFramePr>
        <p:xfrm>
          <a:off x="2828555" y="2026069"/>
          <a:ext cx="6534887" cy="9738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6473">
                  <a:extLst>
                    <a:ext uri="{9D8B030D-6E8A-4147-A177-3AD203B41FA5}">
                      <a16:colId xmlns:a16="http://schemas.microsoft.com/office/drawing/2014/main" val="2006153590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73749487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05105391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03828219"/>
                    </a:ext>
                  </a:extLst>
                </a:gridCol>
                <a:gridCol w="3136900">
                  <a:extLst>
                    <a:ext uri="{9D8B030D-6E8A-4147-A177-3AD203B41FA5}">
                      <a16:colId xmlns:a16="http://schemas.microsoft.com/office/drawing/2014/main" val="562462516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4206598964"/>
                    </a:ext>
                  </a:extLst>
                </a:gridCol>
                <a:gridCol w="500114">
                  <a:extLst>
                    <a:ext uri="{9D8B030D-6E8A-4147-A177-3AD203B41FA5}">
                      <a16:colId xmlns:a16="http://schemas.microsoft.com/office/drawing/2014/main" val="4288328519"/>
                    </a:ext>
                  </a:extLst>
                </a:gridCol>
              </a:tblGrid>
              <a:tr h="3958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Number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score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date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ers_review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Content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명사</a:t>
                      </a:r>
                      <a:r>
                        <a:rPr lang="en-US" sz="900" kern="100" dirty="0">
                          <a:effectLst/>
                        </a:rPr>
                        <a:t>, </a:t>
                      </a:r>
                      <a:r>
                        <a:rPr lang="ko-KR" sz="900" kern="100" dirty="0">
                          <a:effectLst/>
                        </a:rPr>
                        <a:t>형용사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동사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부사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6609343"/>
                  </a:ext>
                </a:extLst>
              </a:tr>
              <a:tr h="19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5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  <a:r>
                        <a:rPr lang="ko-KR" sz="900" kern="100" dirty="0">
                          <a:solidFill>
                            <a:srgbClr val="FFFFFF"/>
                          </a:solidFill>
                          <a:effectLst/>
                        </a:rPr>
                        <a:t>일 전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5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solidFill>
                            <a:srgbClr val="FFFFFF"/>
                          </a:solidFill>
                          <a:effectLst/>
                        </a:rPr>
                        <a:t>맛있어요</a:t>
                      </a: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.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0.5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0.0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65816"/>
                  </a:ext>
                </a:extLst>
              </a:tr>
              <a:tr h="19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4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r>
                        <a:rPr lang="ko-KR" sz="900" kern="100">
                          <a:effectLst/>
                        </a:rPr>
                        <a:t>일 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37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오랜만에 갔다왔습니다</a:t>
                      </a:r>
                      <a:r>
                        <a:rPr lang="en-US" sz="900" kern="100">
                          <a:effectLst/>
                        </a:rPr>
                        <a:t>. </a:t>
                      </a:r>
                      <a:r>
                        <a:rPr lang="ko-KR" sz="900" kern="100">
                          <a:effectLst/>
                        </a:rPr>
                        <a:t>늘 번창하세요</a:t>
                      </a:r>
                      <a:r>
                        <a:rPr lang="en-US" sz="900" kern="100">
                          <a:effectLst/>
                        </a:rPr>
                        <a:t>. </a:t>
                      </a:r>
                      <a:r>
                        <a:rPr lang="ko-KR" sz="900" kern="100">
                          <a:effectLst/>
                        </a:rPr>
                        <a:t>감사합니다</a:t>
                      </a:r>
                      <a:r>
                        <a:rPr lang="en-US" sz="900" kern="100">
                          <a:effectLst/>
                        </a:rPr>
                        <a:t>.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0.27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0.36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5790803"/>
                  </a:ext>
                </a:extLst>
              </a:tr>
              <a:tr h="19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7</a:t>
                      </a:r>
                      <a:r>
                        <a:rPr lang="ko-KR" sz="900" kern="100">
                          <a:effectLst/>
                        </a:rPr>
                        <a:t>일 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12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맛이 없는데 줄서는거 이해불가 피순대 진짜 아닌듯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183789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8B5D95B-BC83-47ED-93C5-2E1271654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246581"/>
              </p:ext>
            </p:extLst>
          </p:nvPr>
        </p:nvGraphicFramePr>
        <p:xfrm>
          <a:off x="2828554" y="3577222"/>
          <a:ext cx="6534887" cy="7811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6473">
                  <a:extLst>
                    <a:ext uri="{9D8B030D-6E8A-4147-A177-3AD203B41FA5}">
                      <a16:colId xmlns:a16="http://schemas.microsoft.com/office/drawing/2014/main" val="759826152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388676962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811868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0672807"/>
                    </a:ext>
                  </a:extLst>
                </a:gridCol>
                <a:gridCol w="3136900">
                  <a:extLst>
                    <a:ext uri="{9D8B030D-6E8A-4147-A177-3AD203B41FA5}">
                      <a16:colId xmlns:a16="http://schemas.microsoft.com/office/drawing/2014/main" val="1766623395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4035581494"/>
                    </a:ext>
                  </a:extLst>
                </a:gridCol>
                <a:gridCol w="500114">
                  <a:extLst>
                    <a:ext uri="{9D8B030D-6E8A-4147-A177-3AD203B41FA5}">
                      <a16:colId xmlns:a16="http://schemas.microsoft.com/office/drawing/2014/main" val="2238370465"/>
                    </a:ext>
                  </a:extLst>
                </a:gridCol>
              </a:tblGrid>
              <a:tr h="3958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Number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score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date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ers_review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content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명사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형용사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동사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부사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326930"/>
                  </a:ext>
                </a:extLst>
              </a:tr>
              <a:tr h="19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3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4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  <a:r>
                        <a:rPr lang="ko-KR" sz="900" kern="100" dirty="0">
                          <a:solidFill>
                            <a:srgbClr val="FFFFFF"/>
                          </a:solidFill>
                          <a:effectLst/>
                        </a:rPr>
                        <a:t>일 전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37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solidFill>
                            <a:srgbClr val="FFFFFF"/>
                          </a:solidFill>
                          <a:effectLst/>
                        </a:rPr>
                        <a:t>오랜만에 </a:t>
                      </a:r>
                      <a:r>
                        <a:rPr lang="ko-KR" sz="900" kern="100" dirty="0" err="1">
                          <a:solidFill>
                            <a:srgbClr val="FFFFFF"/>
                          </a:solidFill>
                          <a:effectLst/>
                        </a:rPr>
                        <a:t>갔다왔습니다</a:t>
                      </a: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. </a:t>
                      </a:r>
                      <a:r>
                        <a:rPr lang="ko-KR" sz="900" kern="100" dirty="0">
                          <a:solidFill>
                            <a:srgbClr val="FFFFFF"/>
                          </a:solidFill>
                          <a:effectLst/>
                        </a:rPr>
                        <a:t>늘 번창하세요</a:t>
                      </a: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. </a:t>
                      </a:r>
                      <a:r>
                        <a:rPr lang="ko-KR" sz="900" kern="100" dirty="0">
                          <a:solidFill>
                            <a:srgbClr val="FFFFFF"/>
                          </a:solidFill>
                          <a:effectLst/>
                        </a:rPr>
                        <a:t>감사합니다</a:t>
                      </a: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.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0.27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0.36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151444"/>
                  </a:ext>
                </a:extLst>
              </a:tr>
              <a:tr h="19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7</a:t>
                      </a:r>
                      <a:r>
                        <a:rPr lang="ko-KR" sz="900" kern="100">
                          <a:effectLst/>
                        </a:rPr>
                        <a:t>일 전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12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맛이 없는데 </a:t>
                      </a:r>
                      <a:r>
                        <a:rPr lang="ko-KR" sz="900" kern="100" dirty="0" err="1">
                          <a:effectLst/>
                        </a:rPr>
                        <a:t>줄서는거</a:t>
                      </a:r>
                      <a:r>
                        <a:rPr lang="ko-KR" sz="900" kern="100" dirty="0">
                          <a:effectLst/>
                        </a:rPr>
                        <a:t> 이해불가 </a:t>
                      </a:r>
                      <a:r>
                        <a:rPr lang="ko-KR" sz="900" kern="100" dirty="0" err="1">
                          <a:effectLst/>
                        </a:rPr>
                        <a:t>피순대</a:t>
                      </a:r>
                      <a:r>
                        <a:rPr lang="ko-KR" sz="900" kern="100" dirty="0">
                          <a:effectLst/>
                        </a:rPr>
                        <a:t> 진짜 </a:t>
                      </a:r>
                      <a:r>
                        <a:rPr lang="ko-KR" sz="900" kern="100" dirty="0" err="1">
                          <a:effectLst/>
                        </a:rPr>
                        <a:t>아닌듯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0.8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0.1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529792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343572-5292-036E-27E4-74D5FA059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510866"/>
              </p:ext>
            </p:extLst>
          </p:nvPr>
        </p:nvGraphicFramePr>
        <p:xfrm>
          <a:off x="2895704" y="4935714"/>
          <a:ext cx="6400585" cy="5113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6473">
                  <a:extLst>
                    <a:ext uri="{9D8B030D-6E8A-4147-A177-3AD203B41FA5}">
                      <a16:colId xmlns:a16="http://schemas.microsoft.com/office/drawing/2014/main" val="759826152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3886769628"/>
                    </a:ext>
                  </a:extLst>
                </a:gridCol>
                <a:gridCol w="487998">
                  <a:extLst>
                    <a:ext uri="{9D8B030D-6E8A-4147-A177-3AD203B41FA5}">
                      <a16:colId xmlns:a16="http://schemas.microsoft.com/office/drawing/2014/main" val="3811868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0672807"/>
                    </a:ext>
                  </a:extLst>
                </a:gridCol>
                <a:gridCol w="3136900">
                  <a:extLst>
                    <a:ext uri="{9D8B030D-6E8A-4147-A177-3AD203B41FA5}">
                      <a16:colId xmlns:a16="http://schemas.microsoft.com/office/drawing/2014/main" val="1766623395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4035581494"/>
                    </a:ext>
                  </a:extLst>
                </a:gridCol>
                <a:gridCol w="500114">
                  <a:extLst>
                    <a:ext uri="{9D8B030D-6E8A-4147-A177-3AD203B41FA5}">
                      <a16:colId xmlns:a16="http://schemas.microsoft.com/office/drawing/2014/main" val="2238370465"/>
                    </a:ext>
                  </a:extLst>
                </a:gridCol>
              </a:tblGrid>
              <a:tr h="3439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Number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score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Date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ers_review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content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명사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형용사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동사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부사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326930"/>
                  </a:ext>
                </a:extLst>
              </a:tr>
              <a:tr h="167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5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5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7</a:t>
                      </a:r>
                      <a:r>
                        <a:rPr lang="ko-KR" sz="900" kern="100" dirty="0">
                          <a:solidFill>
                            <a:srgbClr val="FFFFFF"/>
                          </a:solidFill>
                          <a:effectLst/>
                        </a:rPr>
                        <a:t>일 전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12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solidFill>
                            <a:srgbClr val="FFFFFF"/>
                          </a:solidFill>
                          <a:effectLst/>
                        </a:rPr>
                        <a:t>맛이 없는데 </a:t>
                      </a:r>
                      <a:r>
                        <a:rPr lang="ko-KR" sz="900" kern="100" dirty="0" err="1">
                          <a:solidFill>
                            <a:srgbClr val="FFFFFF"/>
                          </a:solidFill>
                          <a:effectLst/>
                        </a:rPr>
                        <a:t>줄서는거</a:t>
                      </a:r>
                      <a:r>
                        <a:rPr lang="ko-KR" sz="900" kern="100" dirty="0">
                          <a:solidFill>
                            <a:srgbClr val="FFFFFF"/>
                          </a:solidFill>
                          <a:effectLst/>
                        </a:rPr>
                        <a:t> 이해불가 </a:t>
                      </a:r>
                      <a:r>
                        <a:rPr lang="ko-KR" sz="900" kern="100" dirty="0" err="1">
                          <a:solidFill>
                            <a:srgbClr val="FFFFFF"/>
                          </a:solidFill>
                          <a:effectLst/>
                        </a:rPr>
                        <a:t>피순대</a:t>
                      </a:r>
                      <a:r>
                        <a:rPr lang="ko-KR" sz="900" kern="100" dirty="0">
                          <a:solidFill>
                            <a:srgbClr val="FFFFFF"/>
                          </a:solidFill>
                          <a:effectLst/>
                        </a:rPr>
                        <a:t> 진짜 </a:t>
                      </a:r>
                      <a:r>
                        <a:rPr lang="ko-KR" sz="900" kern="100" dirty="0" err="1">
                          <a:solidFill>
                            <a:srgbClr val="FFFFFF"/>
                          </a:solidFill>
                          <a:effectLst/>
                        </a:rPr>
                        <a:t>아닌듯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0.8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solidFill>
                            <a:srgbClr val="FFFFFF"/>
                          </a:solidFill>
                          <a:effectLst/>
                        </a:rPr>
                        <a:t>0.1</a:t>
                      </a:r>
                      <a:endParaRPr lang="ko-KR" sz="1100" kern="100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29792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0B8D86-4818-B835-0CFA-5D687BD09E21}"/>
              </a:ext>
            </a:extLst>
          </p:cNvPr>
          <p:cNvSpPr/>
          <p:nvPr/>
        </p:nvSpPr>
        <p:spPr>
          <a:xfrm>
            <a:off x="4617238" y="5456186"/>
            <a:ext cx="2957515" cy="361950"/>
          </a:xfrm>
          <a:prstGeom prst="rect">
            <a:avLst/>
          </a:prstGeom>
          <a:solidFill>
            <a:srgbClr val="407283"/>
          </a:solidFill>
          <a:ln>
            <a:solidFill>
              <a:srgbClr val="407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별점과</a:t>
            </a:r>
            <a:r>
              <a:rPr lang="ko-KR" altLang="en-US" dirty="0"/>
              <a:t> 리뷰의 감성 불일치</a:t>
            </a:r>
          </a:p>
        </p:txBody>
      </p:sp>
    </p:spTree>
    <p:extLst>
      <p:ext uri="{BB962C8B-B14F-4D97-AF65-F5344CB8AC3E}">
        <p14:creationId xmlns:p14="http://schemas.microsoft.com/office/powerpoint/2010/main" val="317146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tea_2010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3C42"/>
      </a:accent1>
      <a:accent2>
        <a:srgbClr val="407283"/>
      </a:accent2>
      <a:accent3>
        <a:srgbClr val="DFC0A8"/>
      </a:accent3>
      <a:accent4>
        <a:srgbClr val="E09508"/>
      </a:accent4>
      <a:accent5>
        <a:srgbClr val="727A7C"/>
      </a:accent5>
      <a:accent6>
        <a:srgbClr val="51504C"/>
      </a:accent6>
      <a:hlink>
        <a:srgbClr val="323F4F"/>
      </a:hlink>
      <a:folHlink>
        <a:srgbClr val="323F4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583</Words>
  <Application>Microsoft Office PowerPoint</Application>
  <PresentationFormat>와이드스크린</PresentationFormat>
  <Paragraphs>228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마루 부리 Beta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장희승</cp:lastModifiedBy>
  <cp:revision>27</cp:revision>
  <dcterms:created xsi:type="dcterms:W3CDTF">2020-10-18T02:36:22Z</dcterms:created>
  <dcterms:modified xsi:type="dcterms:W3CDTF">2022-10-13T10:29:52Z</dcterms:modified>
</cp:coreProperties>
</file>